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5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6" r:id="rId13"/>
    <p:sldId id="269" r:id="rId14"/>
    <p:sldId id="270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80" r:id="rId23"/>
    <p:sldId id="281" r:id="rId24"/>
    <p:sldId id="279" r:id="rId25"/>
    <p:sldId id="287" r:id="rId26"/>
    <p:sldId id="288" r:id="rId27"/>
    <p:sldId id="289" r:id="rId28"/>
  </p:sldIdLst>
  <p:sldSz cx="1218946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1E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71" y="1122363"/>
            <a:ext cx="9142624" cy="2387600"/>
          </a:xfrm>
        </p:spPr>
        <p:txBody>
          <a:bodyPr anchor="b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71" y="3602038"/>
            <a:ext cx="9142624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7870" y="274638"/>
            <a:ext cx="2742787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08" y="274638"/>
            <a:ext cx="8069359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3491" y="-1270"/>
            <a:ext cx="12223181" cy="9620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08" y="274955"/>
            <a:ext cx="10971149" cy="66738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08" y="1152525"/>
            <a:ext cx="10971149" cy="4973955"/>
          </a:xfrm>
        </p:spPr>
        <p:txBody>
          <a:bodyPr/>
          <a:lstStyle>
            <a:lvl1pPr>
              <a:defRPr sz="2000"/>
            </a:lvl1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726" y="1709738"/>
            <a:ext cx="10514017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726" y="4589463"/>
            <a:ext cx="10514017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08" y="1600200"/>
            <a:ext cx="5375863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4794" y="1600200"/>
            <a:ext cx="5375863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62" y="365125"/>
            <a:ext cx="10514017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62" y="1681163"/>
            <a:ext cx="515701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62" y="2505075"/>
            <a:ext cx="515701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1272" y="1681163"/>
            <a:ext cx="518240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272" y="2505075"/>
            <a:ext cx="518240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62" y="457200"/>
            <a:ext cx="393164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408" y="987425"/>
            <a:ext cx="6171272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62" y="2057400"/>
            <a:ext cx="3931645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62" y="457200"/>
            <a:ext cx="393164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2408" y="987425"/>
            <a:ext cx="6171272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62" y="2057400"/>
            <a:ext cx="3931645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508" y="274955"/>
            <a:ext cx="10971149" cy="685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508" y="1266825"/>
            <a:ext cx="10971149" cy="485965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508" y="6245225"/>
            <a:ext cx="2844372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4973" y="6245225"/>
            <a:ext cx="3860219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6285" y="6245225"/>
            <a:ext cx="2844372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0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hyperlink" Target="https://speakerdeck.com/superpikar/inskcape-workshop-2017-pertemuan-1" TargetMode="External"/><Relationship Id="rId1" Type="http://schemas.openxmlformats.org/officeDocument/2006/relationships/hyperlink" Target="https://github.com/superpikar/inkscape-workshop-2017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42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editor.freelogodesign.org/?lang=EN" TargetMode="External"/><Relationship Id="rId1" Type="http://schemas.openxmlformats.org/officeDocument/2006/relationships/hyperlink" Target="https://icons8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hyperlink" Target="http://etc.usf.edu/techease/win/images/what-is-the-difference-between-bitmap-and-vector-images/" TargetMode="External"/><Relationship Id="rId5" Type="http://schemas.openxmlformats.org/officeDocument/2006/relationships/hyperlink" Target="https://www.slideshare.net/OmarMohammed45/good-graphic-design-and-introduction-to-inkscape" TargetMode="External"/><Relationship Id="rId4" Type="http://schemas.openxmlformats.org/officeDocument/2006/relationships/hyperlink" Target="http://vektorrascheln.de/posts/2015/Dec/inkscape-fuer-einsteiger-teil-ii-praxis-en.html" TargetMode="External"/><Relationship Id="rId3" Type="http://schemas.openxmlformats.org/officeDocument/2006/relationships/hyperlink" Target="http://vektorrascheln.de/posts/2015/Dec/inkscape-fuer-einsteiger-teil-i-grundlagen-en.html" TargetMode="External"/><Relationship Id="rId2" Type="http://schemas.openxmlformats.org/officeDocument/2006/relationships/hyperlink" Target="https://dribbble.com/search?q=inkscape" TargetMode="External"/><Relationship Id="rId1" Type="http://schemas.openxmlformats.org/officeDocument/2006/relationships/hyperlink" Target="https://inkscape.org/ko/gallery/" TargetMode="Externa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hyperlink" Target="http://pikarlabs.com" TargetMode="Externa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hyperlink" Target="https://inkscape.org/ko/download/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www.youtube.com/watch?v=pTkJFkRTm50" TargetMode="Externa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hyperlink" Target="https://www.behance.net/search?content=projects&amp;sort=appreciations&amp;time=week&amp;search=inkscape" TargetMode="External"/><Relationship Id="rId2" Type="http://schemas.openxmlformats.org/officeDocument/2006/relationships/hyperlink" Target="https://dribbble.com/search?q=inkscape" TargetMode="External"/><Relationship Id="rId1" Type="http://schemas.openxmlformats.org/officeDocument/2006/relationships/hyperlink" Target="https://inkscape.org/ko/gallery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hyperlink" Target="https://ridjam.deviantart.com/galler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221" y="3354723"/>
            <a:ext cx="9141724" cy="853862"/>
          </a:xfrm>
        </p:spPr>
        <p:txBody>
          <a:bodyPr/>
          <a:lstStyle/>
          <a:p>
            <a:r>
              <a:rPr lang="en-US" dirty="0"/>
              <a:t>Workshop #1 Inkscape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221" y="4300638"/>
            <a:ext cx="9141724" cy="521840"/>
          </a:xfrm>
        </p:spPr>
        <p:txBody>
          <a:bodyPr/>
          <a:lstStyle/>
          <a:p>
            <a:r>
              <a:rPr lang="en-US"/>
              <a:t>Masjid Al Falah, Yeongdeungpo Seoul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download materinya di </a:t>
            </a:r>
            <a:br>
              <a:rPr lang="en-US"/>
            </a:br>
            <a:r>
              <a:rPr lang="en-US">
                <a:hlinkClick r:id="rId1" action="ppaction://hlinkfile"/>
              </a:rPr>
              <a:t>https://github.com/superpikar/inkscape-workshop-2017</a:t>
            </a:r>
            <a:br>
              <a:rPr lang="en-US"/>
            </a:br>
            <a:r>
              <a:rPr lang="en-US">
                <a:hlinkClick r:id="rId2" tooltip="" action="ppaction://hlinkfile"/>
              </a:rPr>
              <a:t>https://speakerdeck.com/superpikar/inskcape-workshop-2017-pertemuan-1</a:t>
            </a:r>
            <a:br>
              <a:rPr lang="en-US"/>
            </a:br>
            <a:endParaRPr lang="en-US"/>
          </a:p>
        </p:txBody>
      </p:sp>
      <p:sp>
        <p:nvSpPr>
          <p:cNvPr id="4" name="Subtitle 2"/>
          <p:cNvSpPr>
            <a:spLocks noGrp="1"/>
          </p:cNvSpPr>
          <p:nvPr/>
        </p:nvSpPr>
        <p:spPr>
          <a:xfrm>
            <a:off x="4713666" y="5065623"/>
            <a:ext cx="2753310" cy="445024"/>
          </a:xfrm>
          <a:prstGeom prst="rect">
            <a:avLst/>
          </a:prstGeom>
          <a:solidFill>
            <a:srgbClr val="7030A0"/>
          </a:solidFill>
          <a:ln w="9525">
            <a:noFill/>
          </a:ln>
        </p:spPr>
        <p:txBody>
          <a:bodyPr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lvl="2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lvl="3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lvl="4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lvl="5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lvl="6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lvl="7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lvl="8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oleh : @superpikar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ight Triangle 5"/>
          <p:cNvSpPr/>
          <p:nvPr/>
        </p:nvSpPr>
        <p:spPr>
          <a:xfrm rot="10800000">
            <a:off x="9789863" y="-3590"/>
            <a:ext cx="2399703" cy="2399703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11103386" y="327162"/>
            <a:ext cx="8039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4400">
                <a:solidFill>
                  <a:schemeClr val="bg1"/>
                </a:solidFill>
              </a:rPr>
              <a:t>#</a:t>
            </a:r>
            <a:r>
              <a:rPr lang="en-US" altLang="en-GB" sz="4400" b="1">
                <a:solidFill>
                  <a:schemeClr val="bg1"/>
                </a:solidFill>
              </a:rPr>
              <a:t>1</a:t>
            </a:r>
            <a:endParaRPr lang="en-US" altLang="en-GB" sz="4400" b="1">
              <a:solidFill>
                <a:schemeClr val="bg1"/>
              </a:solidFill>
            </a:endParaRPr>
          </a:p>
        </p:txBody>
      </p:sp>
      <p:pic>
        <p:nvPicPr>
          <p:cNvPr id="8" name="Picture 7" descr="inkscape-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166" y="1095321"/>
            <a:ext cx="2107675" cy="21076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40" y="-30254"/>
            <a:ext cx="12181347" cy="731274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55467" y="1336561"/>
            <a:ext cx="2805367" cy="3334190"/>
          </a:xfrm>
        </p:spPr>
        <p:txBody>
          <a:bodyPr/>
          <a:p>
            <a:pPr algn="l"/>
            <a:r>
              <a:rPr lang="en-US" altLang="en-GB" sz="6600" b="1">
                <a:solidFill>
                  <a:schemeClr val="tx1"/>
                </a:solidFill>
              </a:rPr>
              <a:t>Yuk </a:t>
            </a:r>
            <a:br>
              <a:rPr lang="en-US" altLang="en-GB" sz="6600" b="1">
                <a:solidFill>
                  <a:schemeClr val="tx1"/>
                </a:solidFill>
              </a:rPr>
            </a:br>
            <a:r>
              <a:rPr lang="en-US" altLang="en-GB" sz="6600" b="1">
                <a:solidFill>
                  <a:schemeClr val="tx1"/>
                </a:solidFill>
              </a:rPr>
              <a:t>kita </a:t>
            </a:r>
            <a:br>
              <a:rPr lang="en-US" altLang="en-GB" sz="6600" b="1">
                <a:solidFill>
                  <a:schemeClr val="tx1"/>
                </a:solidFill>
              </a:rPr>
            </a:br>
            <a:r>
              <a:rPr lang="en-US" altLang="en-GB" sz="6600" b="1">
                <a:solidFill>
                  <a:schemeClr val="tx1"/>
                </a:solidFill>
              </a:rPr>
              <a:t>mulai!</a:t>
            </a:r>
            <a:endParaRPr lang="en-US" altLang="en-GB" sz="6600" b="1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Vector vs Bitmap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048" y="1153092"/>
            <a:ext cx="3148816" cy="4972717"/>
          </a:xfrm>
        </p:spPr>
        <p:txBody>
          <a:bodyPr/>
          <a:p>
            <a:pPr marL="0" indent="0">
              <a:buNone/>
            </a:pPr>
            <a:r>
              <a:rPr lang="en-US" altLang="en-GB"/>
              <a:t>Sebelum memulai mendesain ada baiknya tahu perbedaan gambar </a:t>
            </a:r>
            <a:r>
              <a:rPr lang="en-US" altLang="en-GB" b="1"/>
              <a:t>vector</a:t>
            </a:r>
            <a:r>
              <a:rPr lang="en-US" altLang="en-GB"/>
              <a:t> vs </a:t>
            </a:r>
            <a:r>
              <a:rPr lang="en-US" altLang="en-GB" b="1"/>
              <a:t>bitmap</a:t>
            </a:r>
            <a:endParaRPr lang="en-US" altLang="en-GB" b="1"/>
          </a:p>
          <a:p>
            <a:pPr marL="0" indent="0">
              <a:buNone/>
            </a:pPr>
            <a:endParaRPr lang="en-US" altLang="en-GB" b="1"/>
          </a:p>
          <a:p>
            <a:pPr marL="0" indent="0">
              <a:buNone/>
            </a:pPr>
            <a:r>
              <a:rPr lang="en-US" altLang="en-GB" b="1"/>
              <a:t>Bitmap</a:t>
            </a:r>
            <a:endParaRPr lang="en-US" altLang="en-GB" b="1"/>
          </a:p>
          <a:p>
            <a:pPr marL="0" indent="0">
              <a:buNone/>
            </a:pPr>
            <a:r>
              <a:rPr lang="en-US" altLang="en-GB"/>
              <a:t>Gambar yang terdiri dari banyak titik yang disebut pixel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 b="1"/>
              <a:t>Vector</a:t>
            </a:r>
            <a:endParaRPr lang="en-US" altLang="en-GB" b="1"/>
          </a:p>
          <a:p>
            <a:pPr marL="0" indent="0">
              <a:buNone/>
            </a:pPr>
            <a:r>
              <a:rPr lang="en-US" altLang="en-GB"/>
              <a:t>Gambar yang terdiri dari garis dan kurva yang membentuk poligon </a:t>
            </a:r>
            <a:endParaRPr lang="en-US" alt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3793" y="1323864"/>
            <a:ext cx="3510676" cy="1811839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6589624" y="1069927"/>
            <a:ext cx="1143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Vector</a:t>
            </a:r>
            <a:endParaRPr lang="en-US" altLang="en-GB" sz="1600"/>
          </a:p>
        </p:txBody>
      </p:sp>
      <p:sp>
        <p:nvSpPr>
          <p:cNvPr id="5" name="Text Box 4"/>
          <p:cNvSpPr txBox="1"/>
          <p:nvPr/>
        </p:nvSpPr>
        <p:spPr>
          <a:xfrm>
            <a:off x="8291001" y="1069927"/>
            <a:ext cx="1143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</a:t>
            </a:r>
            <a:endParaRPr lang="en-US" altLang="en-GB" sz="16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914" y="3578823"/>
            <a:ext cx="4859080" cy="3182463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589624" y="3135703"/>
            <a:ext cx="1143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Vector</a:t>
            </a:r>
            <a:endParaRPr lang="en-US" altLang="en-GB" sz="1600"/>
          </a:p>
        </p:txBody>
      </p:sp>
      <p:sp>
        <p:nvSpPr>
          <p:cNvPr id="10" name="Text Box 9"/>
          <p:cNvSpPr txBox="1"/>
          <p:nvPr/>
        </p:nvSpPr>
        <p:spPr>
          <a:xfrm>
            <a:off x="8291001" y="3135703"/>
            <a:ext cx="1143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</a:t>
            </a:r>
            <a:endParaRPr lang="en-US" altLang="en-GB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Vector vs Bitmap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048" y="1153092"/>
            <a:ext cx="3148816" cy="4972717"/>
          </a:xfrm>
        </p:spPr>
        <p:txBody>
          <a:bodyPr/>
          <a:p>
            <a:pPr marL="0" indent="0">
              <a:buNone/>
            </a:pPr>
            <a:r>
              <a:rPr lang="en-US" altLang="en-GB"/>
              <a:t>Vector ketika dizoom, tidak pecah. 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Berbeda dengan bitmap, dia akan pecah jika dilihat melebihi ukuran aslinya.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/>
              <a:t>Semua gambar yang kita upload di sosial media, berbentuk </a:t>
            </a:r>
            <a:r>
              <a:rPr lang="en-US" altLang="en-GB" b="1"/>
              <a:t>bitmap</a:t>
            </a:r>
            <a:endParaRPr lang="en-US" altLang="en-GB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9947" y="1879986"/>
            <a:ext cx="3963953" cy="3916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093" y="1879986"/>
            <a:ext cx="3791276" cy="391570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3990581" y="1425439"/>
            <a:ext cx="39633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 (zoom normal)</a:t>
            </a:r>
            <a:endParaRPr lang="en-US" altLang="en-GB" sz="1600"/>
          </a:p>
        </p:txBody>
      </p:sp>
      <p:sp>
        <p:nvSpPr>
          <p:cNvPr id="12" name="Text Box 11"/>
          <p:cNvSpPr txBox="1"/>
          <p:nvPr/>
        </p:nvSpPr>
        <p:spPr>
          <a:xfrm>
            <a:off x="8063093" y="1425439"/>
            <a:ext cx="379191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ym typeface="+mn-ea"/>
              </a:rPr>
              <a:t>Bitmap (zoom maksimal)</a:t>
            </a:r>
            <a:endParaRPr lang="en-US" altLang="en-GB" sz="1600"/>
          </a:p>
        </p:txBody>
      </p:sp>
      <p:sp>
        <p:nvSpPr>
          <p:cNvPr id="13" name="Text Box 12"/>
          <p:cNvSpPr txBox="1"/>
          <p:nvPr/>
        </p:nvSpPr>
        <p:spPr>
          <a:xfrm>
            <a:off x="9233741" y="6125809"/>
            <a:ext cx="81513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b="1">
                <a:sym typeface="+mn-ea"/>
              </a:rPr>
              <a:t>pixel</a:t>
            </a:r>
            <a:endParaRPr lang="en-US" altLang="en-GB" sz="1600" b="1"/>
          </a:p>
        </p:txBody>
      </p:sp>
      <p:cxnSp>
        <p:nvCxnSpPr>
          <p:cNvPr id="14" name="Straight Arrow Connector 13"/>
          <p:cNvCxnSpPr>
            <a:stCxn id="13" idx="0"/>
          </p:cNvCxnSpPr>
          <p:nvPr/>
        </p:nvCxnSpPr>
        <p:spPr>
          <a:xfrm flipV="1">
            <a:off x="9638770" y="3643577"/>
            <a:ext cx="1074153" cy="2481597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08910" y="1267363"/>
            <a:ext cx="7202917" cy="49727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Antarmuka Inkscape</a:t>
            </a:r>
            <a:endParaRPr lang="en-US" altLang="en-GB"/>
          </a:p>
        </p:txBody>
      </p:sp>
      <p:sp>
        <p:nvSpPr>
          <p:cNvPr id="13" name="Text Box 12"/>
          <p:cNvSpPr txBox="1"/>
          <p:nvPr/>
        </p:nvSpPr>
        <p:spPr>
          <a:xfrm>
            <a:off x="165024" y="1332752"/>
            <a:ext cx="133888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main menu</a:t>
            </a:r>
            <a:endParaRPr lang="en-US" altLang="en-GB" sz="1600">
              <a:sym typeface="+mn-ea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423281" y="1498446"/>
            <a:ext cx="752288" cy="5714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84044" y="3150939"/>
            <a:ext cx="107224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toolbox</a:t>
            </a:r>
            <a:endParaRPr lang="en-US" altLang="en-GB" sz="1600">
              <a:sym typeface="+mn-ea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423281" y="3301397"/>
            <a:ext cx="752288" cy="5714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50752" y="1622240"/>
            <a:ext cx="145315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command bar</a:t>
            </a:r>
            <a:endParaRPr lang="en-US" altLang="en-GB" sz="1600">
              <a:sym typeface="+mn-e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423281" y="1604464"/>
            <a:ext cx="744035" cy="183469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83764" y="1977116"/>
            <a:ext cx="145315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tool control bar</a:t>
            </a:r>
            <a:endParaRPr lang="en-US" altLang="en-GB" sz="1600">
              <a:sym typeface="+mn-e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456292" y="1766349"/>
            <a:ext cx="701500" cy="376461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383410" y="6229923"/>
            <a:ext cx="133316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status bar</a:t>
            </a:r>
            <a:endParaRPr lang="en-US" altLang="en-GB" sz="1600">
              <a:sym typeface="+mn-ea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683566" y="6146758"/>
            <a:ext cx="1959757" cy="23362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416421" y="5433196"/>
            <a:ext cx="133316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color swatches</a:t>
            </a:r>
            <a:endParaRPr lang="en-US" altLang="en-GB" sz="1600">
              <a:sym typeface="+mn-ea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716578" y="5583654"/>
            <a:ext cx="1088754" cy="344084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5928754" y="6323244"/>
            <a:ext cx="133316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snap control bar</a:t>
            </a:r>
            <a:endParaRPr lang="en-US" altLang="en-GB" sz="1600">
              <a:sym typeface="+mn-ea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228910" y="4185097"/>
            <a:ext cx="1937538" cy="228860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/>
        </p:nvSpPr>
        <p:spPr>
          <a:xfrm>
            <a:off x="9634961" y="1257206"/>
            <a:ext cx="2151479" cy="497271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GB" sz="1600"/>
              <a:t>* kalau antarmuka anda tidak seperti di samping, lakukan : </a:t>
            </a:r>
            <a:endParaRPr lang="en-US" altLang="en-GB" sz="1600"/>
          </a:p>
          <a:p>
            <a:r>
              <a:rPr lang="en-US" altLang="en-GB" sz="1600"/>
              <a:t>View &gt;&gt; default</a:t>
            </a:r>
            <a:endParaRPr lang="en-US" altLang="en-GB" sz="1600"/>
          </a:p>
          <a:p>
            <a:r>
              <a:rPr lang="en-US" altLang="en-GB" sz="1600"/>
              <a:t>Object &gt;&gt; fill and strokes</a:t>
            </a:r>
            <a:endParaRPr lang="en-US" altLang="en-GB" sz="1600"/>
          </a:p>
          <a:p>
            <a:r>
              <a:rPr lang="en-US" altLang="en-GB" sz="1600"/>
              <a:t>Text &gt;&gt; text and fonts</a:t>
            </a:r>
            <a:endParaRPr lang="en-US" altLang="en-GB" sz="1600"/>
          </a:p>
          <a:p>
            <a:r>
              <a:rPr lang="en-US" altLang="en-GB" sz="1600"/>
              <a:t>Object &gt;&gt; align and distributes</a:t>
            </a:r>
            <a:endParaRPr lang="en-US" altLang="en-GB" sz="1600"/>
          </a:p>
        </p:txBody>
      </p:sp>
      <p:sp>
        <p:nvSpPr>
          <p:cNvPr id="22" name="Text Box 21"/>
          <p:cNvSpPr txBox="1"/>
          <p:nvPr/>
        </p:nvSpPr>
        <p:spPr>
          <a:xfrm>
            <a:off x="449433" y="4034639"/>
            <a:ext cx="133316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document</a:t>
            </a:r>
            <a:endParaRPr lang="en-US" altLang="en-GB" sz="1600">
              <a:sym typeface="+mn-ea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1749589" y="3995914"/>
            <a:ext cx="2609200" cy="18918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590259" y="1162614"/>
            <a:ext cx="1084310" cy="161630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24"/>
          <p:cNvSpPr txBox="1"/>
          <p:nvPr/>
        </p:nvSpPr>
        <p:spPr>
          <a:xfrm>
            <a:off x="4663514" y="895346"/>
            <a:ext cx="21895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control panel</a:t>
            </a:r>
            <a:endParaRPr lang="en-US" altLang="en-GB" sz="1600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Kontrol Antarmuka</a:t>
            </a:r>
            <a:endParaRPr lang="en-US" altLang="en-GB"/>
          </a:p>
        </p:txBody>
      </p:sp>
      <p:graphicFrame>
        <p:nvGraphicFramePr>
          <p:cNvPr id="4" name="Table 3"/>
          <p:cNvGraphicFramePr/>
          <p:nvPr/>
        </p:nvGraphicFramePr>
        <p:xfrm>
          <a:off x="691308" y="1287678"/>
          <a:ext cx="1089152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880"/>
                <a:gridCol w="2722880"/>
                <a:gridCol w="2722880"/>
                <a:gridCol w="2722880"/>
              </a:tblGrid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/>
                        <a:t>Kontrol</a:t>
                      </a:r>
                      <a:endParaRPr lang="en-US" altLang="en-GB" sz="1800"/>
                    </a:p>
                  </a:txBody>
                  <a:tcPr marL="91417" marR="91417" marT="45708" marB="45708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/>
                        <a:t>Dengan mouse</a:t>
                      </a:r>
                      <a:endParaRPr lang="en-US" altLang="en-GB" sz="1800"/>
                    </a:p>
                  </a:txBody>
                  <a:tcPr marL="91417" marR="91417" marT="45708" marB="45708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/>
                        <a:t>Dengan mousepad</a:t>
                      </a:r>
                      <a:endParaRPr lang="en-US" altLang="en-GB" sz="1800"/>
                    </a:p>
                  </a:txBody>
                  <a:tcPr marL="91417" marR="91417" marT="45708" marB="45708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/>
                        <a:t>Dengan antarmuka inkscape</a:t>
                      </a:r>
                      <a:endParaRPr lang="en-US" altLang="en-GB" sz="1800"/>
                    </a:p>
                  </a:txBody>
                  <a:tcPr marL="91417" marR="91417" marT="45708" marB="45708"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Geser atas-bawah</a:t>
                      </a:r>
                      <a:endParaRPr lang="en-GB" altLang="en-US" sz="1800"/>
                    </a:p>
                  </a:txBody>
                  <a:tcPr marL="91417" marR="91417" marT="45708" marB="45708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scroll mouse</a:t>
                      </a:r>
                      <a:endParaRPr lang="en-GB" altLang="en-US" sz="1800"/>
                    </a:p>
                  </a:txBody>
                  <a:tcPr marL="91417" marR="91417" marT="45708" marB="45708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GB" sz="1800"/>
                    </a:p>
                    <a:p>
                      <a:pPr>
                        <a:buNone/>
                      </a:pPr>
                      <a:endParaRPr lang="en-US" altLang="en-GB" sz="1800"/>
                    </a:p>
                  </a:txBody>
                  <a:tcPr marL="91417" marR="91417" marT="45708" marB="45708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/>
                        <a:t>scroll vertical</a:t>
                      </a:r>
                      <a:endParaRPr lang="en-US" altLang="en-GB" sz="1800"/>
                    </a:p>
                  </a:txBody>
                  <a:tcPr marL="91417" marR="91417" marT="45708" marB="45708"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Geser kanan-kiri</a:t>
                      </a:r>
                      <a:endParaRPr lang="en-GB" altLang="en-US" sz="1800"/>
                    </a:p>
                  </a:txBody>
                  <a:tcPr marL="91417" marR="91417" marT="45708" marB="45708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shift + scroll mouse</a:t>
                      </a:r>
                      <a:endParaRPr lang="en-GB" altLang="en-US" sz="1800"/>
                    </a:p>
                  </a:txBody>
                  <a:tcPr marL="91417" marR="91417" marT="45708" marB="45708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/>
                        <a:t>shift + </a:t>
                      </a:r>
                      <a:endParaRPr lang="en-US" altLang="en-GB" sz="1800"/>
                    </a:p>
                    <a:p>
                      <a:pPr>
                        <a:buNone/>
                      </a:pPr>
                      <a:endParaRPr lang="en-US" altLang="en-GB" sz="1800"/>
                    </a:p>
                  </a:txBody>
                  <a:tcPr marL="91417" marR="91417" marT="45708" marB="45708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/>
                        <a:t>scroll horizontal</a:t>
                      </a:r>
                      <a:endParaRPr lang="en-US" altLang="en-GB" sz="1800"/>
                    </a:p>
                  </a:txBody>
                  <a:tcPr marL="91417" marR="91417" marT="45708" marB="45708"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Zoom in-out</a:t>
                      </a:r>
                      <a:endParaRPr lang="en-GB" altLang="en-US" sz="1800"/>
                    </a:p>
                  </a:txBody>
                  <a:tcPr marL="91417" marR="91417" marT="45708" marB="45708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ctrl + scroll mouse</a:t>
                      </a:r>
                      <a:endParaRPr lang="en-GB" altLang="en-US" sz="1800"/>
                    </a:p>
                  </a:txBody>
                  <a:tcPr marL="91417" marR="91417" marT="45708" marB="45708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GB" sz="1800"/>
                    </a:p>
                    <a:p>
                      <a:pPr>
                        <a:buNone/>
                      </a:pPr>
                      <a:endParaRPr lang="en-US" altLang="en-GB" sz="1800"/>
                    </a:p>
                  </a:txBody>
                  <a:tcPr marL="91417" marR="91417" marT="45708" marB="45708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 sz="1800"/>
                    </a:p>
                  </a:txBody>
                  <a:tcPr marL="91417" marR="91417" marT="45708" marB="45708"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Geser bebas</a:t>
                      </a:r>
                      <a:endParaRPr lang="en-GB" altLang="en-US" sz="1800"/>
                    </a:p>
                  </a:txBody>
                  <a:tcPr marL="91417" marR="91417" marT="45708" marB="45708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klik tengah mouse, geser-geser mouse</a:t>
                      </a:r>
                      <a:endParaRPr lang="en-GB" altLang="en-US" sz="1800"/>
                    </a:p>
                  </a:txBody>
                  <a:tcPr marL="91417" marR="91417" marT="45708" marB="45708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/>
                        <a:t>-</a:t>
                      </a:r>
                      <a:endParaRPr lang="en-US" altLang="en-GB" sz="1800"/>
                    </a:p>
                  </a:txBody>
                  <a:tcPr marL="91417" marR="91417" marT="45708" marB="45708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/>
                        <a:t>-</a:t>
                      </a:r>
                      <a:endParaRPr lang="en-US" altLang="en-GB" sz="1800"/>
                    </a:p>
                  </a:txBody>
                  <a:tcPr marL="91417" marR="91417" marT="45708" marB="45708"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/>
                        <a:t>Seleksi objek</a:t>
                      </a:r>
                      <a:endParaRPr lang="en-US" altLang="en-GB" sz="1800"/>
                    </a:p>
                  </a:txBody>
                  <a:tcPr marL="91417" marR="91417" marT="45708" marB="45708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/>
                        <a:t>Klik kiri</a:t>
                      </a:r>
                      <a:endParaRPr lang="en-US" altLang="en-GB" sz="1800"/>
                    </a:p>
                  </a:txBody>
                  <a:tcPr marL="91417" marR="91417" marT="45708" marB="45708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 sz="1800"/>
                    </a:p>
                    <a:p>
                      <a:pPr>
                        <a:buNone/>
                      </a:pPr>
                      <a:endParaRPr lang="en-GB" altLang="en-US" sz="1800"/>
                    </a:p>
                  </a:txBody>
                  <a:tcPr marL="91417" marR="91417" marT="45708" marB="45708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/>
                        <a:t>-</a:t>
                      </a:r>
                      <a:endParaRPr lang="en-US" altLang="en-GB" sz="1800"/>
                    </a:p>
                  </a:txBody>
                  <a:tcPr marL="91417" marR="91417" marT="45708" marB="45708"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GB" altLang="en-US" sz="1800"/>
                    </a:p>
                  </a:txBody>
                  <a:tcPr marL="91417" marR="91417" marT="45708" marB="45708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 sz="1800"/>
                    </a:p>
                  </a:txBody>
                  <a:tcPr marL="91417" marR="91417" marT="45708" marB="45708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 sz="1800"/>
                    </a:p>
                  </a:txBody>
                  <a:tcPr marL="91417" marR="91417" marT="45708" marB="45708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 sz="1800"/>
                    </a:p>
                  </a:txBody>
                  <a:tcPr marL="91417" marR="91417" marT="45708" marB="45708"/>
                </a:tc>
              </a:tr>
            </a:tbl>
          </a:graphicData>
        </a:graphic>
      </p:graphicFrame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rcRect t="34386" b="17895"/>
          <a:stretch>
            <a:fillRect/>
          </a:stretch>
        </p:blipFill>
        <p:spPr>
          <a:xfrm>
            <a:off x="9010912" y="3350914"/>
            <a:ext cx="1209374" cy="3453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306" y="3265211"/>
            <a:ext cx="450738" cy="5173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950" y="3265211"/>
            <a:ext cx="434867" cy="5180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191" y="2046949"/>
            <a:ext cx="457086" cy="4501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508" y="1999336"/>
            <a:ext cx="407569" cy="4850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835" y="2647510"/>
            <a:ext cx="457086" cy="4501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153" y="2599896"/>
            <a:ext cx="407569" cy="4850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6632" y="4542513"/>
            <a:ext cx="383445" cy="47676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rcRect l="9030"/>
          <a:stretch>
            <a:fillRect/>
          </a:stretch>
        </p:blipFill>
        <p:spPr>
          <a:xfrm>
            <a:off x="5744650" y="1288948"/>
            <a:ext cx="3715730" cy="33037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Membuat objek sederhana : persegi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211" y="1288948"/>
            <a:ext cx="608179" cy="4110602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idx="1"/>
          </p:nvPr>
        </p:nvSpPr>
        <p:spPr>
          <a:xfrm>
            <a:off x="610048" y="1153092"/>
            <a:ext cx="3240233" cy="4972717"/>
          </a:xfrm>
        </p:spPr>
        <p:txBody>
          <a:bodyPr/>
          <a:p>
            <a:r>
              <a:rPr lang="en-US" altLang="en-GB" sz="1800"/>
              <a:t>Klik        pada toolbox</a:t>
            </a:r>
            <a:endParaRPr lang="en-US" altLang="en-GB" sz="1800"/>
          </a:p>
          <a:p>
            <a:r>
              <a:rPr lang="en-US" altLang="en-GB" sz="1800"/>
              <a:t>Buat persegi pada document, </a:t>
            </a:r>
            <a:endParaRPr lang="en-US" altLang="en-GB" sz="1800"/>
          </a:p>
          <a:p>
            <a:r>
              <a:rPr lang="en-US" altLang="en-GB" sz="1800"/>
              <a:t>Apabila sambil tahan </a:t>
            </a:r>
            <a:r>
              <a:rPr lang="en-US" altLang="en-GB" sz="1800" b="1"/>
              <a:t>Ctrl </a:t>
            </a:r>
            <a:r>
              <a:rPr lang="en-US" altLang="en-GB" sz="1800"/>
              <a:t>maka menjadi persegi, jika tidak akan menjadi persegi panjang</a:t>
            </a:r>
            <a:br>
              <a:rPr lang="en-US" altLang="en-GB" sz="1800"/>
            </a:br>
            <a:endParaRPr lang="en-US" altLang="en-GB" sz="1800"/>
          </a:p>
          <a:p>
            <a:r>
              <a:rPr lang="en-US" altLang="en-GB" sz="1800"/>
              <a:t>Ubah Rx dan Ry dengan nilai yg sama untuk membentuk lengkung, atau geser corner control (lingkaran kecil pada pojok kanan pada persegi)</a:t>
            </a:r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268642" y="2255812"/>
            <a:ext cx="1785810" cy="608179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557" y="1212767"/>
            <a:ext cx="323769" cy="2856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702" y="4206047"/>
            <a:ext cx="3313240" cy="228543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7051789" y="3592789"/>
            <a:ext cx="0" cy="468513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Membuat objek sederhana : lingkaran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1211" y="1288948"/>
            <a:ext cx="608179" cy="4110602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idx="1"/>
          </p:nvPr>
        </p:nvSpPr>
        <p:spPr>
          <a:xfrm>
            <a:off x="610048" y="1153092"/>
            <a:ext cx="3240233" cy="4972717"/>
          </a:xfrm>
        </p:spPr>
        <p:txBody>
          <a:bodyPr/>
          <a:p>
            <a:r>
              <a:rPr lang="en-US" altLang="en-GB" sz="1800"/>
              <a:t>Klik        pada toolbox</a:t>
            </a:r>
            <a:endParaRPr lang="en-US" altLang="en-GB" sz="1800"/>
          </a:p>
          <a:p>
            <a:r>
              <a:rPr lang="en-US" altLang="en-GB" sz="1800"/>
              <a:t>Buat lingkaran pada document, </a:t>
            </a:r>
            <a:endParaRPr lang="en-US" altLang="en-GB" sz="1800"/>
          </a:p>
          <a:p>
            <a:r>
              <a:rPr lang="en-US" altLang="en-GB" sz="1800"/>
              <a:t>Apabila sambil tahan </a:t>
            </a:r>
            <a:r>
              <a:rPr lang="en-US" altLang="en-GB" sz="1800" b="1"/>
              <a:t>Ctrl </a:t>
            </a:r>
            <a:r>
              <a:rPr lang="en-US" altLang="en-GB" sz="1800"/>
              <a:t>maka menjadi lingkaran, jika tidak akan menjadi elips</a:t>
            </a:r>
            <a:br>
              <a:rPr lang="en-US" altLang="en-GB" sz="1800"/>
            </a:br>
            <a:endParaRPr lang="en-US" altLang="en-GB" sz="1800"/>
          </a:p>
          <a:p>
            <a:r>
              <a:rPr lang="en-US" altLang="en-GB" sz="1800"/>
              <a:t>Ubah nilai </a:t>
            </a:r>
            <a:r>
              <a:rPr lang="en-US" altLang="en-GB" sz="1800" b="1"/>
              <a:t>end</a:t>
            </a:r>
            <a:r>
              <a:rPr lang="en-US" altLang="en-GB" sz="1800"/>
              <a:t> untuk membentuk lingkaran yang terpotong. </a:t>
            </a:r>
            <a:endParaRPr lang="en-US" altLang="en-GB" sz="1800"/>
          </a:p>
          <a:p>
            <a:r>
              <a:rPr lang="en-US" altLang="en-GB" sz="1800"/>
              <a:t>Nilai dari end antara 0 - 360 (derajat sudut)</a:t>
            </a:r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48" y="1161979"/>
            <a:ext cx="323769" cy="323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82" y="1254666"/>
            <a:ext cx="1933094" cy="16093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453" y="3660717"/>
            <a:ext cx="1961662" cy="16283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7442" y="3739438"/>
            <a:ext cx="1980707" cy="165693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269277" y="2375797"/>
            <a:ext cx="3271341" cy="1017017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1" idx="0"/>
          </p:cNvCxnSpPr>
          <p:nvPr/>
        </p:nvCxnSpPr>
        <p:spPr>
          <a:xfrm flipH="1">
            <a:off x="7035283" y="3103326"/>
            <a:ext cx="565009" cy="557391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2" idx="0"/>
          </p:cNvCxnSpPr>
          <p:nvPr/>
        </p:nvCxnSpPr>
        <p:spPr>
          <a:xfrm>
            <a:off x="8967107" y="3063966"/>
            <a:ext cx="850688" cy="675472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5472" y="1288948"/>
            <a:ext cx="2094978" cy="2333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Membuat objek sederhana : bintang-x dan segi-x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211" y="1288948"/>
            <a:ext cx="608179" cy="4110602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idx="1"/>
          </p:nvPr>
        </p:nvSpPr>
        <p:spPr>
          <a:xfrm>
            <a:off x="610048" y="1153092"/>
            <a:ext cx="3240233" cy="4972717"/>
          </a:xfrm>
        </p:spPr>
        <p:txBody>
          <a:bodyPr/>
          <a:p>
            <a:r>
              <a:rPr lang="en-US" altLang="en-GB" sz="1800"/>
              <a:t>Klik        pada toolbox</a:t>
            </a:r>
            <a:endParaRPr lang="en-US" altLang="en-GB" sz="1800"/>
          </a:p>
          <a:p>
            <a:r>
              <a:rPr lang="en-US" altLang="en-GB" sz="1800"/>
              <a:t>Pilih bentuknya, bintang-x atau segi-x</a:t>
            </a:r>
            <a:endParaRPr lang="en-US" altLang="en-GB" sz="1800"/>
          </a:p>
          <a:p>
            <a:r>
              <a:rPr lang="en-US" altLang="en-GB" sz="1800"/>
              <a:t>Tentukan jumlah sudutnya pada 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Buat objek pada document</a:t>
            </a:r>
            <a:br>
              <a:rPr lang="en-US" altLang="en-GB" sz="1800"/>
            </a:br>
            <a:endParaRPr lang="en-US" altLang="en-GB" sz="1800"/>
          </a:p>
          <a:p>
            <a:r>
              <a:rPr lang="en-US" altLang="en-GB" sz="1800"/>
              <a:t>Ubah nilai </a:t>
            </a:r>
            <a:r>
              <a:rPr lang="en-US" altLang="en-GB" sz="1800" b="1"/>
              <a:t>corner, spoke ratio, rounded</a:t>
            </a:r>
            <a:r>
              <a:rPr lang="en-US" altLang="en-GB" sz="1800"/>
              <a:t> untuk mendapatkan bentuk yg diinginkan</a:t>
            </a:r>
            <a:endParaRPr lang="en-US" altLang="en-GB" sz="1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48" y="1161979"/>
            <a:ext cx="323769" cy="32376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288957" y="2694488"/>
            <a:ext cx="1216992" cy="997337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783" y="2380241"/>
            <a:ext cx="904650" cy="3428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472" y="3988296"/>
            <a:ext cx="1971184" cy="2028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0805" y="1820311"/>
            <a:ext cx="666584" cy="3047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1650" y="4072730"/>
            <a:ext cx="3831906" cy="18594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1650" y="1524474"/>
            <a:ext cx="3075809" cy="1862626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>
            <a:off x="4308637" y="3752135"/>
            <a:ext cx="1206835" cy="1250639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15" idx="1"/>
          </p:cNvCxnSpPr>
          <p:nvPr/>
        </p:nvCxnSpPr>
        <p:spPr>
          <a:xfrm>
            <a:off x="7610450" y="2455787"/>
            <a:ext cx="56120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3"/>
            <a:endCxn id="14" idx="1"/>
          </p:cNvCxnSpPr>
          <p:nvPr/>
        </p:nvCxnSpPr>
        <p:spPr>
          <a:xfrm>
            <a:off x="7486656" y="5002773"/>
            <a:ext cx="684994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863" y="3698808"/>
            <a:ext cx="6923586" cy="29615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303" y="1288948"/>
            <a:ext cx="4036960" cy="1285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Membuat objek sederhana : text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t="57452"/>
          <a:stretch>
            <a:fillRect/>
          </a:stretch>
        </p:blipFill>
        <p:spPr>
          <a:xfrm>
            <a:off x="5050133" y="1288948"/>
            <a:ext cx="608179" cy="1748990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idx="1"/>
          </p:nvPr>
        </p:nvSpPr>
        <p:spPr>
          <a:xfrm>
            <a:off x="610048" y="1153092"/>
            <a:ext cx="3240233" cy="4972717"/>
          </a:xfrm>
        </p:spPr>
        <p:txBody>
          <a:bodyPr/>
          <a:p>
            <a:r>
              <a:rPr lang="en-US" altLang="en-GB" sz="1800"/>
              <a:t>Klik        pada toolbox</a:t>
            </a:r>
            <a:endParaRPr lang="en-US" altLang="en-GB" sz="1800"/>
          </a:p>
          <a:p>
            <a:r>
              <a:rPr lang="en-US" altLang="en-GB" sz="1800"/>
              <a:t>Tulis text pada document</a:t>
            </a:r>
            <a:endParaRPr lang="en-US" altLang="en-GB" sz="1800"/>
          </a:p>
          <a:p>
            <a:r>
              <a:rPr lang="en-US" altLang="en-GB" sz="1800"/>
              <a:t>Untuk mengubah tampilan text, seleksi semua text (shift+panah kanan/kiri), ubah pada command bar sesuai kebutuhan</a:t>
            </a:r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Untuk merubah font, lebih baik menggunakan </a:t>
            </a:r>
            <a:r>
              <a:rPr lang="en-US" altLang="en-GB" sz="1800" b="1"/>
              <a:t>text and font control panel</a:t>
            </a:r>
            <a:endParaRPr lang="en-US" altLang="en-GB" sz="1800" b="1"/>
          </a:p>
          <a:p>
            <a:endParaRPr lang="en-US" altLang="en-GB" sz="1800"/>
          </a:p>
          <a:p>
            <a:endParaRPr lang="en-US" altLang="en-GB" sz="180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333272" y="2355482"/>
            <a:ext cx="1907700" cy="420265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411" y="1153092"/>
            <a:ext cx="361860" cy="3523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67" y="3355993"/>
            <a:ext cx="3817939" cy="3047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67" y="3660717"/>
            <a:ext cx="3332285" cy="3237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767" y="4088601"/>
            <a:ext cx="3579874" cy="257111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8075789" y="4251755"/>
            <a:ext cx="1180806" cy="1314123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Kontrol objek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048" y="1153092"/>
            <a:ext cx="4361364" cy="4972717"/>
          </a:xfrm>
        </p:spPr>
        <p:txBody>
          <a:bodyPr/>
          <a:p>
            <a:r>
              <a:rPr lang="en-US" altLang="en-GB" sz="1800" b="1"/>
              <a:t>Rotasi objek</a:t>
            </a:r>
            <a:br>
              <a:rPr lang="en-US" altLang="en-GB" sz="1800"/>
            </a:br>
            <a:r>
              <a:rPr lang="en-US" altLang="en-GB" sz="1800"/>
              <a:t>klik 2x pada objek, muncul kontrol rotasi. Putar objek sesuai kebutuhan</a:t>
            </a:r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/>
          </a:p>
          <a:p>
            <a:endParaRPr lang="en-US" altLang="en-GB" sz="1800" b="1"/>
          </a:p>
          <a:p>
            <a:endParaRPr lang="en-US" altLang="en-GB" sz="1800" b="1"/>
          </a:p>
          <a:p>
            <a:r>
              <a:rPr lang="en-US" altLang="en-GB" sz="1800" b="1"/>
              <a:t>Ubah ukuran objek</a:t>
            </a:r>
            <a:br>
              <a:rPr lang="en-US" altLang="en-GB" sz="1800" b="1"/>
            </a:br>
            <a:r>
              <a:rPr lang="en-US" altLang="en-GB" sz="1800"/>
              <a:t>Klik 1x pada objek, muncul kontrol ubah ukuran. Ubah sesuai kebutuhan. Untuk mempertahankan rasio, ketika mengubah sambil tahan </a:t>
            </a:r>
            <a:r>
              <a:rPr lang="en-US" altLang="en-GB" sz="1800" b="1"/>
              <a:t>ctrl</a:t>
            </a:r>
            <a:endParaRPr lang="en-US" altLang="en-GB" sz="1800" b="1"/>
          </a:p>
          <a:p>
            <a:endParaRPr lang="en-US" altLang="en-GB" sz="1800"/>
          </a:p>
          <a:p>
            <a:endParaRPr lang="en-US" altLang="en-GB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8474" y="1153092"/>
            <a:ext cx="1790254" cy="1837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563" y="942959"/>
            <a:ext cx="2437793" cy="2494929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7429520" y="2071708"/>
            <a:ext cx="56120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325" y="3576283"/>
            <a:ext cx="1742641" cy="1742641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8108166" y="3800383"/>
            <a:ext cx="1371259" cy="144744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546966" y="4447921"/>
            <a:ext cx="56120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445" y="-11843"/>
            <a:ext cx="10391093" cy="693755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57503" y="847098"/>
            <a:ext cx="4659105" cy="4537850"/>
          </a:xfrm>
        </p:spPr>
        <p:txBody>
          <a:bodyPr/>
          <a:p>
            <a:pPr algn="r"/>
            <a:r>
              <a:rPr lang="en-US" altLang="en-GB" sz="4000" b="1">
                <a:solidFill>
                  <a:schemeClr val="tx1"/>
                </a:solidFill>
              </a:rPr>
              <a:t>Apakah</a:t>
            </a: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Laptop + Mouse </a:t>
            </a: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sudah ada?</a:t>
            </a:r>
            <a:br>
              <a:rPr lang="en-US" altLang="en-GB" sz="4000" b="1">
                <a:solidFill>
                  <a:schemeClr val="tx1"/>
                </a:solidFill>
              </a:rPr>
            </a:b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Inkscape sudah terinstal?</a:t>
            </a:r>
            <a:endParaRPr lang="en-US" altLang="en-GB" sz="4000" b="1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7" name="Title 3"/>
          <p:cNvSpPr>
            <a:spLocks noGrp="1"/>
          </p:cNvSpPr>
          <p:nvPr/>
        </p:nvSpPr>
        <p:spPr>
          <a:xfrm>
            <a:off x="7501257" y="795676"/>
            <a:ext cx="4215351" cy="693882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GB" sz="2800" b="1">
                <a:solidFill>
                  <a:schemeClr val="tx1"/>
                </a:solidFill>
              </a:rPr>
              <a:t>sebelum memulai...</a:t>
            </a:r>
            <a:endParaRPr lang="en-US" altLang="en-GB" sz="28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Ekspor gambar ke .png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048" y="1153092"/>
            <a:ext cx="3466237" cy="4972717"/>
          </a:xfrm>
        </p:spPr>
        <p:txBody>
          <a:bodyPr/>
          <a:p>
            <a:r>
              <a:rPr lang="en-US" altLang="en-GB" sz="1800"/>
              <a:t>Inkscape menyimpan filenya ke dalam format .svg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Sedangkan gambar yang akan kita hasilkan harusnya berupa bitmap, menggunakan format .png, .jpg, .bmp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Untuk itu, kita perlu mengekspor file inkscape kita ke format bitmap. Caranya, klik File &gt;&gt; export png image 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Akan muncul kontrol panel di sebelah kanan</a:t>
            </a:r>
            <a:endParaRPr lang="en-US" altLang="en-GB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6893" y="1706674"/>
            <a:ext cx="4798770" cy="4151231"/>
          </a:xfrm>
          <a:prstGeom prst="rect">
            <a:avLst/>
          </a:prstGeom>
        </p:spPr>
      </p:pic>
      <p:sp>
        <p:nvSpPr>
          <p:cNvPr id="22" name="Text Box 21"/>
          <p:cNvSpPr txBox="1"/>
          <p:nvPr/>
        </p:nvSpPr>
        <p:spPr>
          <a:xfrm>
            <a:off x="4167068" y="3667066"/>
            <a:ext cx="1769304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2. pilih dimana </a:t>
            </a:r>
            <a:br>
              <a:rPr lang="en-US" altLang="en-GB" sz="1600">
                <a:sym typeface="+mn-ea"/>
              </a:rPr>
            </a:br>
            <a:r>
              <a:rPr lang="en-US" altLang="en-GB" sz="1600">
                <a:sym typeface="+mn-ea"/>
              </a:rPr>
              <a:t>akan disimpan, dan tulis nama filenya</a:t>
            </a:r>
            <a:endParaRPr lang="en-US" altLang="en-GB" sz="1600">
              <a:sym typeface="+mn-ea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884702" y="1490193"/>
            <a:ext cx="0" cy="857037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5936372" y="1127698"/>
            <a:ext cx="382619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1. pilih area yang akan dieskpor</a:t>
            </a:r>
            <a:endParaRPr lang="en-US" altLang="en-GB" sz="1600">
              <a:sym typeface="+mn-ea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142061" y="3889895"/>
            <a:ext cx="4285183" cy="599926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6856893" y="5927103"/>
            <a:ext cx="176930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GB" sz="1600">
                <a:sym typeface="+mn-ea"/>
              </a:rPr>
              <a:t>3. klik export untuk memulai proses ekspor</a:t>
            </a:r>
            <a:endParaRPr lang="en-US" altLang="en-GB" sz="1600">
              <a:sym typeface="+mn-e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760784" y="5556355"/>
            <a:ext cx="2190205" cy="657061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9" y="-39776"/>
            <a:ext cx="12181347" cy="731274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95916" y="1773332"/>
            <a:ext cx="3185637" cy="1839137"/>
          </a:xfrm>
        </p:spPr>
        <p:txBody>
          <a:bodyPr/>
          <a:p>
            <a:pPr algn="l"/>
            <a:r>
              <a:rPr lang="en-US" altLang="en-GB" sz="6600" b="1">
                <a:solidFill>
                  <a:schemeClr val="tx1"/>
                </a:solidFill>
              </a:rPr>
              <a:t>Tugas :)</a:t>
            </a:r>
            <a:endParaRPr lang="en-US" altLang="en-GB" sz="6600" b="1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Title 3"/>
          <p:cNvSpPr>
            <a:spLocks noGrp="1"/>
          </p:cNvSpPr>
          <p:nvPr/>
        </p:nvSpPr>
        <p:spPr>
          <a:xfrm>
            <a:off x="4699065" y="3602312"/>
            <a:ext cx="5669773" cy="2687286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GB" sz="2400">
                <a:solidFill>
                  <a:schemeClr val="tx1"/>
                </a:solidFill>
              </a:rPr>
              <a:t>Ceritanya anda seorang pengusaha baru, segalanya masih dikerjakan sendiri.</a:t>
            </a:r>
            <a:endParaRPr lang="en-US" altLang="en-GB" sz="2400">
              <a:solidFill>
                <a:schemeClr val="tx1"/>
              </a:solidFill>
            </a:endParaRPr>
          </a:p>
          <a:p>
            <a:pPr algn="l"/>
            <a:endParaRPr lang="en-US" altLang="en-GB" sz="2400">
              <a:solidFill>
                <a:schemeClr val="tx1"/>
              </a:solidFill>
            </a:endParaRPr>
          </a:p>
          <a:p>
            <a:pPr algn="l"/>
            <a:r>
              <a:rPr lang="en-US" altLang="en-GB" sz="2400">
                <a:solidFill>
                  <a:schemeClr val="tx1"/>
                </a:solidFill>
              </a:rPr>
              <a:t>Anda pengen bikin </a:t>
            </a:r>
            <a:r>
              <a:rPr lang="en-US" altLang="en-GB" sz="2400" b="1">
                <a:solidFill>
                  <a:schemeClr val="tx1"/>
                </a:solidFill>
              </a:rPr>
              <a:t>kartu nama</a:t>
            </a:r>
            <a:r>
              <a:rPr lang="en-US" altLang="en-GB" sz="2400">
                <a:solidFill>
                  <a:schemeClr val="tx1"/>
                </a:solidFill>
              </a:rPr>
              <a:t> dengan desain sendiri, karena di percetakan langganan desainnya biasa-biasa saja,</a:t>
            </a:r>
            <a:endParaRPr lang="en-US" altLang="en-GB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Deskripsi tugas bikin kartu nama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GB"/>
              <a:t>Elemen-elemen kartu nama : </a:t>
            </a:r>
            <a:endParaRPr lang="en-US" altLang="en-GB"/>
          </a:p>
          <a:p>
            <a:r>
              <a:rPr lang="en-US" altLang="en-GB"/>
              <a:t>Logo perusahaan</a:t>
            </a:r>
            <a:endParaRPr lang="en-US" altLang="en-GB"/>
          </a:p>
          <a:p>
            <a:r>
              <a:rPr lang="en-US" altLang="en-GB"/>
              <a:t>Informasi kartu </a:t>
            </a:r>
            <a:endParaRPr lang="en-US" altLang="en-GB"/>
          </a:p>
          <a:p>
            <a:r>
              <a:rPr lang="en-US" altLang="en-GB"/>
              <a:t>Icon</a:t>
            </a:r>
            <a:endParaRPr lang="en-US" altLang="en-GB"/>
          </a:p>
          <a:p>
            <a:endParaRPr lang="en-US" altLang="en-GB"/>
          </a:p>
          <a:p>
            <a:pPr marL="0" indent="0">
              <a:buNone/>
            </a:pPr>
            <a:r>
              <a:rPr lang="en-US" altLang="en-GB"/>
              <a:t>Untuk memudahkan pengerjaan, anda tidak perlu membuat logo perusahaan dan ikon sendiri. Melainkan download dari link berikut :</a:t>
            </a:r>
            <a:endParaRPr lang="en-US" altLang="en-GB"/>
          </a:p>
          <a:p>
            <a:r>
              <a:rPr lang="en-US" altLang="en-GB"/>
              <a:t>Download icons di </a:t>
            </a:r>
            <a:r>
              <a:rPr lang="en-US" altLang="en-GB">
                <a:hlinkClick r:id="rId1" action="ppaction://hlinkfile"/>
              </a:rPr>
              <a:t>https://icons8.com/</a:t>
            </a:r>
            <a:endParaRPr lang="en-US" altLang="en-GB"/>
          </a:p>
          <a:p>
            <a:r>
              <a:rPr lang="en-US" altLang="en-GB"/>
              <a:t>Buat logo perusahaan di </a:t>
            </a:r>
            <a:r>
              <a:rPr lang="en-US" altLang="en-GB">
                <a:hlinkClick r:id="rId2" action="ppaction://hlinkfile"/>
              </a:rPr>
              <a:t>https://editor.freelogodesign.org/?lang=EN</a:t>
            </a:r>
            <a:endParaRPr lang="en-US" altLang="en-GB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Siapkan ukuran dokumen &amp; snapping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048" y="1153092"/>
            <a:ext cx="4923199" cy="4972717"/>
          </a:xfrm>
        </p:spPr>
        <p:txBody>
          <a:bodyPr/>
          <a:p>
            <a:r>
              <a:rPr lang="en-US" altLang="en-GB"/>
              <a:t>Siapkan ukuran dokumen yang sesuai</a:t>
            </a:r>
            <a:endParaRPr lang="en-US" altLang="en-GB"/>
          </a:p>
          <a:p>
            <a:r>
              <a:rPr lang="en-US" altLang="en-GB"/>
              <a:t>Pilih File &gt;&gt; Document &amp; properties</a:t>
            </a:r>
            <a:endParaRPr lang="en-US" altLang="en-GB"/>
          </a:p>
          <a:p>
            <a:r>
              <a:rPr lang="en-US" altLang="en-GB"/>
              <a:t>Pilih : </a:t>
            </a:r>
            <a:endParaRPr lang="en-US" altLang="en-GB"/>
          </a:p>
          <a:p>
            <a:pPr lvl="1"/>
            <a:r>
              <a:rPr lang="en-US" altLang="en-GB"/>
              <a:t>page size : </a:t>
            </a:r>
            <a:r>
              <a:rPr lang="en-US" altLang="en-GB"/>
              <a:t>A7</a:t>
            </a:r>
            <a:endParaRPr lang="en-US" altLang="en-GB"/>
          </a:p>
          <a:p>
            <a:pPr lvl="1"/>
            <a:r>
              <a:rPr lang="en-US" altLang="en-GB"/>
              <a:t>orientation : landscape</a:t>
            </a:r>
            <a:endParaRPr lang="en-US" altLang="en-GB"/>
          </a:p>
          <a:p>
            <a:pPr lvl="0"/>
            <a:r>
              <a:rPr lang="en-US" altLang="en-GB"/>
              <a:t>Close document &amp; properties</a:t>
            </a:r>
            <a:endParaRPr lang="en-US" altLang="en-GB"/>
          </a:p>
          <a:p>
            <a:pPr lvl="0"/>
            <a:endParaRPr lang="en-US" altLang="en-GB"/>
          </a:p>
          <a:p>
            <a:pPr lvl="0"/>
            <a:r>
              <a:rPr lang="en-US" altLang="en-GB"/>
              <a:t>Pastikan fitur snap page pada snap control bar aktif</a:t>
            </a:r>
            <a:endParaRPr lang="en-US" alt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9374" y="1600655"/>
            <a:ext cx="5530743" cy="43226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943" y="4080983"/>
            <a:ext cx="504699" cy="105701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Impor gambar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048" y="1153092"/>
            <a:ext cx="5125079" cy="4972717"/>
          </a:xfrm>
        </p:spPr>
        <p:txBody>
          <a:bodyPr/>
          <a:p>
            <a:pPr marL="0" indent="0">
              <a:buNone/>
            </a:pPr>
            <a:r>
              <a:rPr lang="en-US" altLang="en-GB"/>
              <a:t>Setelah mendownload ikon dan logo yang diperlukan, maka langkah selanjutnya adalah mengimpor ke dalam area kerja.</a:t>
            </a:r>
            <a:endParaRPr lang="en-US" altLang="en-GB"/>
          </a:p>
          <a:p>
            <a:r>
              <a:rPr lang="en-US" altLang="en-GB"/>
              <a:t>Klik File &gt;&gt; Import</a:t>
            </a:r>
            <a:endParaRPr lang="en-US" altLang="en-GB"/>
          </a:p>
          <a:p>
            <a:r>
              <a:rPr lang="en-US" altLang="en-GB"/>
              <a:t>Pilih file yang akan diupload, klik Open</a:t>
            </a:r>
            <a:endParaRPr lang="en-US" altLang="en-GB"/>
          </a:p>
          <a:p>
            <a:r>
              <a:rPr lang="en-US" altLang="en-GB"/>
              <a:t>Pilih embed, klik OK</a:t>
            </a:r>
            <a:endParaRPr lang="en-US" altLang="en-GB"/>
          </a:p>
          <a:p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/>
              <a:t>Maka gambar berhasil ter-impor ke area kerja. Kemudian atur ukurannya dan posisikan sesuai kebutuhan.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6631" y="1037550"/>
            <a:ext cx="3056129" cy="2713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415" y="3974964"/>
            <a:ext cx="3407197" cy="286567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Contoh hasil kartu nama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048" y="1153092"/>
            <a:ext cx="4697830" cy="4972717"/>
          </a:xfrm>
        </p:spPr>
        <p:txBody>
          <a:bodyPr/>
          <a:p>
            <a:pPr marL="0" indent="0">
              <a:buNone/>
            </a:pPr>
            <a:r>
              <a:rPr lang="en-US" altLang="en-GB"/>
              <a:t>Berikut ini contoh hasil kartu nama yang telah saya buat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/>
              <a:t>Jangan lupa diexport ke .png ya! :)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5924" y="2224705"/>
            <a:ext cx="5749763" cy="41797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Referensi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GB" altLang="en-US"/>
              <a:t>Inkscape Gallery </a:t>
            </a:r>
            <a:r>
              <a:rPr lang="en-GB" altLang="en-US">
                <a:hlinkClick r:id="rId1" action="ppaction://hlinkfile"/>
              </a:rPr>
              <a:t>https://inkscape.org/ko/gallery/</a:t>
            </a:r>
            <a:endParaRPr lang="en-GB" altLang="en-US"/>
          </a:p>
          <a:p>
            <a:r>
              <a:rPr lang="en-GB" altLang="en-US"/>
              <a:t>Dribbble users use inkscape </a:t>
            </a:r>
            <a:r>
              <a:rPr lang="en-GB" altLang="en-US">
                <a:hlinkClick r:id="rId2" action="ppaction://hlinkfile"/>
              </a:rPr>
              <a:t>https://dribbble.com/search?q=inkscape</a:t>
            </a:r>
            <a:endParaRPr lang="en-GB" altLang="en-US"/>
          </a:p>
          <a:p>
            <a:r>
              <a:rPr lang="en-GB" altLang="en-US"/>
              <a:t>Inkscape for Noobs – Part I: The Basics </a:t>
            </a:r>
            <a:r>
              <a:rPr lang="en-GB" altLang="en-US">
                <a:hlinkClick r:id="rId3"/>
              </a:rPr>
              <a:t>http://vektorrascheln.de/posts/2015/Dec/inkscape-fuer-einsteiger-teil-i-grundlagen-en.html</a:t>
            </a:r>
            <a:endParaRPr lang="en-GB" altLang="en-US"/>
          </a:p>
          <a:p>
            <a:r>
              <a:rPr lang="en-GB" altLang="en-US"/>
              <a:t>Inkscape for Noobs – Part II: Practice </a:t>
            </a:r>
            <a:r>
              <a:rPr lang="en-GB" altLang="en-US">
                <a:hlinkClick r:id="rId4"/>
              </a:rPr>
              <a:t>http://vektorrascheln.de/posts/2015/Dec/inkscape-fuer-einsteiger-teil-ii-praxis-en.html</a:t>
            </a:r>
            <a:endParaRPr lang="en-GB" altLang="en-US"/>
          </a:p>
          <a:p>
            <a:r>
              <a:rPr lang="en-GB" altLang="en-US"/>
              <a:t>Good Graphic design and an Introduction to Inkscape </a:t>
            </a:r>
            <a:r>
              <a:rPr lang="en-GB" altLang="en-US">
                <a:hlinkClick r:id="rId5" action="ppaction://hlinkfile"/>
              </a:rPr>
              <a:t>https://www.slideshare.net/OmarMohammed45/good-graphic-design-and-introduction-to-inkscape</a:t>
            </a:r>
            <a:endParaRPr lang="en-GB" altLang="en-US"/>
          </a:p>
          <a:p>
            <a:r>
              <a:rPr lang="en-GB" altLang="en-US"/>
              <a:t>What is the difference between bitmap and vector images? </a:t>
            </a:r>
            <a:r>
              <a:rPr lang="en-GB" altLang="en-US">
                <a:hlinkClick r:id="rId6"/>
              </a:rPr>
              <a:t>http://etc.usf.edu/techease/win/images/what-is-the-difference-between-bitmap-and-vector-images/</a:t>
            </a:r>
            <a:endParaRPr lang="en-GB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Siapa saya?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0348" y="2775113"/>
            <a:ext cx="6033538" cy="3068826"/>
          </a:xfrm>
          <a:solidFill>
            <a:schemeClr val="bg1"/>
          </a:solidFill>
        </p:spPr>
        <p:txBody>
          <a:bodyPr/>
          <a:p>
            <a:pPr marL="0" indent="0">
              <a:buNone/>
            </a:pP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 sz="2800"/>
              <a:t>A. Dzul</a:t>
            </a:r>
            <a:r>
              <a:rPr lang="en-US" altLang="en-GB" sz="2800" b="1"/>
              <a:t>fikar</a:t>
            </a:r>
            <a:r>
              <a:rPr lang="en-US" altLang="en-GB" sz="2800"/>
              <a:t> Adi Putra</a:t>
            </a:r>
            <a:endParaRPr lang="en-US" altLang="en-GB" sz="2800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Baca cerpen dan koding javascript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Web/mobile app developer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>
                <a:hlinkClick r:id="rId1"/>
              </a:rPr>
              <a:t>http://pikarlabs.com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superpikar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 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	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871" y="3290604"/>
            <a:ext cx="477401" cy="519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928" y="3962902"/>
            <a:ext cx="415821" cy="410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169" y="4527911"/>
            <a:ext cx="503430" cy="344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496" y="5038324"/>
            <a:ext cx="396508" cy="3656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496" y="5543659"/>
            <a:ext cx="465974" cy="4393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poster-itpcbusan-a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40" y="219"/>
            <a:ext cx="3129136" cy="443246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 descr="poster-kajian-sidoarj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196" y="-416"/>
            <a:ext cx="3129771" cy="44331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 descr="poster-kajian-sumpahpemud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452" y="219"/>
            <a:ext cx="3456080" cy="34560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 descr="poster-puasa-arofa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817" y="3456298"/>
            <a:ext cx="3456714" cy="34567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 descr="poster-quote-alkawthar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203" y="6567"/>
            <a:ext cx="2475249" cy="344973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 descr="poster-quote-alkawthar-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203" y="3456298"/>
            <a:ext cx="2465726" cy="340656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 descr="logo-nikahane-bi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6932" y="4684083"/>
            <a:ext cx="3275150" cy="950993"/>
          </a:xfrm>
          <a:prstGeom prst="rect">
            <a:avLst/>
          </a:prstGeom>
        </p:spPr>
      </p:pic>
      <p:pic>
        <p:nvPicPr>
          <p:cNvPr id="11" name="Picture 10" descr="kop-sura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9" y="5635076"/>
            <a:ext cx="6258907" cy="10468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Mengapa Inkscape?</a:t>
            </a:r>
            <a:endParaRPr lang="en-US" altLang="en-GB"/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en-US" altLang="en-GB"/>
              <a:t>Ada banyak software alternatif lain, ada plus minus masing-masing. Tapi Inkscape </a:t>
            </a:r>
            <a:r>
              <a:rPr lang="en-US" altLang="en-GB" b="1"/>
              <a:t>gratis</a:t>
            </a:r>
            <a:r>
              <a:rPr lang="en-US" altLang="en-GB"/>
              <a:t>!</a:t>
            </a: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r>
              <a:rPr lang="en-US" altLang="en-GB"/>
              <a:t>	</a:t>
            </a:r>
            <a:endParaRPr lang="en-US" alt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587" y="2033617"/>
            <a:ext cx="802440" cy="8106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19" y="3352184"/>
            <a:ext cx="765619" cy="7916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46" y="4612345"/>
            <a:ext cx="655157" cy="8195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35" y="5822989"/>
            <a:ext cx="712928" cy="6678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474" y="2033617"/>
            <a:ext cx="917981" cy="870368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1550249" y="5822989"/>
            <a:ext cx="2323522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Afinity Designer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$50</a:t>
            </a:r>
            <a:endParaRPr lang="en-US" altLang="en-GB" sz="1600"/>
          </a:p>
        </p:txBody>
      </p:sp>
      <p:sp>
        <p:nvSpPr>
          <p:cNvPr id="21" name="Text Box 20"/>
          <p:cNvSpPr txBox="1"/>
          <p:nvPr/>
        </p:nvSpPr>
        <p:spPr>
          <a:xfrm>
            <a:off x="1550249" y="4715190"/>
            <a:ext cx="2323522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Corel Draw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$499.99</a:t>
            </a:r>
            <a:endParaRPr lang="en-US" altLang="en-GB" sz="1600"/>
          </a:p>
        </p:txBody>
      </p:sp>
      <p:sp>
        <p:nvSpPr>
          <p:cNvPr id="22" name="Text Box 21"/>
          <p:cNvSpPr txBox="1"/>
          <p:nvPr/>
        </p:nvSpPr>
        <p:spPr>
          <a:xfrm>
            <a:off x="1550249" y="3441062"/>
            <a:ext cx="2323522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Adobe Photoshop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$19.99 / bulan</a:t>
            </a:r>
            <a:endParaRPr lang="en-US" altLang="en-GB" sz="1600"/>
          </a:p>
        </p:txBody>
      </p:sp>
      <p:sp>
        <p:nvSpPr>
          <p:cNvPr id="23" name="Text Box 22"/>
          <p:cNvSpPr txBox="1"/>
          <p:nvPr/>
        </p:nvSpPr>
        <p:spPr>
          <a:xfrm>
            <a:off x="1550249" y="2161855"/>
            <a:ext cx="2323522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Adobe Illustrator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$19.99 / bulan</a:t>
            </a:r>
            <a:endParaRPr lang="en-US" altLang="en-GB" sz="1600"/>
          </a:p>
        </p:txBody>
      </p:sp>
      <p:sp>
        <p:nvSpPr>
          <p:cNvPr id="24" name="Text Box 23"/>
          <p:cNvSpPr txBox="1"/>
          <p:nvPr/>
        </p:nvSpPr>
        <p:spPr>
          <a:xfrm>
            <a:off x="6781347" y="2161855"/>
            <a:ext cx="2323522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Sketch</a:t>
            </a:r>
            <a:endParaRPr lang="en-US" altLang="en-GB">
              <a:sym typeface="+mn-ea"/>
            </a:endParaRPr>
          </a:p>
          <a:p>
            <a:r>
              <a:rPr lang="en-US" altLang="en-GB" sz="1600"/>
              <a:t>$99</a:t>
            </a:r>
            <a:endParaRPr lang="en-US" altLang="en-GB" sz="1600"/>
          </a:p>
        </p:txBody>
      </p:sp>
      <p:pic>
        <p:nvPicPr>
          <p:cNvPr id="25" name="Picture 24" descr="inkscape-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1058" y="3783877"/>
            <a:ext cx="1648050" cy="1648050"/>
          </a:xfrm>
          <a:prstGeom prst="rect">
            <a:avLst/>
          </a:prstGeom>
        </p:spPr>
      </p:pic>
      <p:sp>
        <p:nvSpPr>
          <p:cNvPr id="26" name="Text Box 25"/>
          <p:cNvSpPr txBox="1"/>
          <p:nvPr/>
        </p:nvSpPr>
        <p:spPr>
          <a:xfrm>
            <a:off x="6999732" y="4048606"/>
            <a:ext cx="2323522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3600">
                <a:sym typeface="+mn-ea"/>
              </a:rPr>
              <a:t>Inkscape</a:t>
            </a:r>
            <a:endParaRPr lang="en-US" altLang="en-GB" sz="3600">
              <a:sym typeface="+mn-ea"/>
            </a:endParaRPr>
          </a:p>
          <a:p>
            <a:r>
              <a:rPr lang="en-US" altLang="en-GB" sz="3200" b="1"/>
              <a:t>$0</a:t>
            </a:r>
            <a:endParaRPr lang="en-US" altLang="en-GB" sz="3200" b="1"/>
          </a:p>
        </p:txBody>
      </p:sp>
      <p:sp>
        <p:nvSpPr>
          <p:cNvPr id="27" name="Text Box 26"/>
          <p:cNvSpPr txBox="1"/>
          <p:nvPr/>
        </p:nvSpPr>
        <p:spPr>
          <a:xfrm>
            <a:off x="6999732" y="5185608"/>
            <a:ext cx="49263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ym typeface="+mn-ea"/>
                <a:hlinkClick r:id="rId7" action="ppaction://hlinkfile"/>
              </a:rPr>
              <a:t>https://inkscape.org/ko/download/</a:t>
            </a:r>
            <a:endParaRPr lang="en-US" altLang="en-GB" sz="2400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Tapi kan ada cracknya (bajakan) ?</a:t>
            </a:r>
            <a:endParaRPr lang="en-US" altLang="en-GB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rcRect l="9700" r="1270" b="14209"/>
          <a:stretch>
            <a:fillRect/>
          </a:stretch>
        </p:blipFill>
        <p:spPr>
          <a:xfrm>
            <a:off x="457051" y="1167693"/>
            <a:ext cx="7562872" cy="42661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51" y="5433831"/>
            <a:ext cx="5615812" cy="116303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8174825" y="1278790"/>
            <a:ext cx="37760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ym typeface="+mn-ea"/>
              </a:rPr>
              <a:t>URL: </a:t>
            </a:r>
            <a:r>
              <a:rPr lang="en-US" altLang="en-GB">
                <a:sym typeface="+mn-ea"/>
                <a:hlinkClick r:id="rId3" action="ppaction://hlinkfile"/>
              </a:rPr>
              <a:t>https://www.youtube.com/watch?v=pTkJFkRTm50</a:t>
            </a:r>
            <a:endParaRPr lang="en-US" altLang="en-GB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Apa software gratisan mumpuni?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 altLang="en-GB"/>
          </a:p>
        </p:txBody>
      </p:sp>
      <p:sp>
        <p:nvSpPr>
          <p:cNvPr id="23" name="Text Box 22"/>
          <p:cNvSpPr txBox="1"/>
          <p:nvPr/>
        </p:nvSpPr>
        <p:spPr>
          <a:xfrm>
            <a:off x="941436" y="1543519"/>
            <a:ext cx="4099174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ym typeface="+mn-ea"/>
              </a:rPr>
              <a:t>“Ono rego ono rupo. Rego larang hasile apik. Rego murah hasile yo sak onone”</a:t>
            </a:r>
            <a:endParaRPr lang="en-US" altLang="en-GB" sz="2400">
              <a:sym typeface="+mn-ea"/>
            </a:endParaRPr>
          </a:p>
          <a:p>
            <a:pPr algn="r"/>
            <a:r>
              <a:rPr lang="en-US" altLang="en-GB" sz="1400"/>
              <a:t>kata orang jawa</a:t>
            </a:r>
            <a:endParaRPr lang="en-US" altLang="en-GB" sz="1400"/>
          </a:p>
        </p:txBody>
      </p:sp>
      <p:sp>
        <p:nvSpPr>
          <p:cNvPr id="4" name="Text Box 3"/>
          <p:cNvSpPr txBox="1"/>
          <p:nvPr/>
        </p:nvSpPr>
        <p:spPr>
          <a:xfrm>
            <a:off x="6337592" y="3564221"/>
            <a:ext cx="5149203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ym typeface="+mn-ea"/>
              </a:rPr>
              <a:t>“Software hanyalah alat, hasilnya tergantung bagaimana kita memanfaatkannya.”</a:t>
            </a:r>
            <a:endParaRPr lang="en-US" altLang="en-GB" sz="2400">
              <a:sym typeface="+mn-ea"/>
            </a:endParaRPr>
          </a:p>
          <a:p>
            <a:pPr algn="r"/>
            <a:r>
              <a:rPr lang="en-US" altLang="en-GB" sz="1400"/>
              <a:t>kata saya</a:t>
            </a:r>
            <a:endParaRPr lang="en-US" altLang="en-GB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048" y="275740"/>
            <a:ext cx="11499527" cy="667219"/>
          </a:xfrm>
        </p:spPr>
        <p:txBody>
          <a:bodyPr/>
          <a:p>
            <a:r>
              <a:rPr lang="en-US" altLang="en-GB"/>
              <a:t>Apa software gratisan mumpuni? Ini lho karya pengguna Inkscape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048" y="1153092"/>
            <a:ext cx="2581902" cy="4972717"/>
          </a:xfrm>
        </p:spPr>
        <p:txBody>
          <a:bodyPr/>
          <a:p>
            <a:pPr marL="0" indent="0">
              <a:buNone/>
            </a:pPr>
            <a:r>
              <a:rPr lang="en-US" altLang="en-GB"/>
              <a:t>Galeri inkscape : </a:t>
            </a:r>
            <a:endParaRPr lang="en-US" altLang="en-GB"/>
          </a:p>
          <a:p>
            <a:pPr marL="196850" indent="-196850"/>
            <a:r>
              <a:rPr lang="en-US" altLang="en-GB">
                <a:hlinkClick r:id="rId1" action="ppaction://hlinkfile"/>
              </a:rPr>
              <a:t>https://inkscape.org/ko/gallery/</a:t>
            </a:r>
            <a:endParaRPr lang="en-US" altLang="en-GB">
              <a:hlinkClick r:id="rId1" action="ppaction://hlinkfile"/>
            </a:endParaRPr>
          </a:p>
          <a:p>
            <a:pPr marL="196850" indent="-196850"/>
            <a:endParaRPr lang="en-US" altLang="en-GB"/>
          </a:p>
          <a:p>
            <a:pPr marL="196850" indent="-196850"/>
            <a:r>
              <a:rPr lang="en-US" altLang="en-GB">
                <a:hlinkClick r:id="rId2" action="ppaction://hlinkfile"/>
              </a:rPr>
              <a:t>https://dribbble.com/search?q=inkscape</a:t>
            </a:r>
            <a:r>
              <a:rPr lang="en-US" altLang="en-GB"/>
              <a:t> </a:t>
            </a:r>
            <a:endParaRPr lang="en-US" altLang="en-GB"/>
          </a:p>
          <a:p>
            <a:pPr marL="196850" indent="-196850"/>
            <a:endParaRPr lang="en-US" altLang="en-GB"/>
          </a:p>
          <a:p>
            <a:pPr marL="196850" indent="-196850"/>
            <a:r>
              <a:rPr lang="en-US" altLang="en-GB">
                <a:hlinkClick r:id="rId3" action="ppaction://hlinkfile"/>
              </a:rPr>
              <a:t>https://www.behance.net/search?content=projects&amp;sort=appreciations&amp;time=week&amp;search=inkscape</a:t>
            </a:r>
            <a:r>
              <a:rPr lang="en-US" altLang="en-GB"/>
              <a:t> </a:t>
            </a:r>
            <a:endParaRPr lang="en-US" alt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r="19161"/>
          <a:stretch>
            <a:fillRect/>
          </a:stretch>
        </p:blipFill>
        <p:spPr>
          <a:xfrm>
            <a:off x="7556489" y="1518126"/>
            <a:ext cx="4553086" cy="4304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307" y="1518126"/>
            <a:ext cx="4007122" cy="43048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Salah satu Master Inkscape-nya Indonesia</a:t>
            </a:r>
            <a:endParaRPr lang="en-US" altLang="en-GB"/>
          </a:p>
        </p:txBody>
      </p:sp>
      <p:sp>
        <p:nvSpPr>
          <p:cNvPr id="5" name="Content Placeholder 4"/>
          <p:cNvSpPr/>
          <p:nvPr>
            <p:ph idx="1"/>
          </p:nvPr>
        </p:nvSpPr>
        <p:spPr>
          <a:xfrm>
            <a:off x="1057612" y="1153092"/>
            <a:ext cx="2428905" cy="4972717"/>
          </a:xfrm>
        </p:spPr>
        <p:txBody>
          <a:bodyPr/>
          <a:p>
            <a:pPr marL="0" indent="0">
              <a:buNone/>
            </a:pPr>
            <a:r>
              <a:rPr lang="en-US" altLang="en-GB"/>
              <a:t>Rizky Djati Munggaran</a:t>
            </a:r>
            <a:endParaRPr lang="en-US" altLang="en-GB"/>
          </a:p>
          <a:p>
            <a:pPr marL="0" indent="0">
              <a:buNone/>
            </a:pPr>
            <a:r>
              <a:rPr lang="en-US" altLang="en-GB">
                <a:hlinkClick r:id="rId1" action="ppaction://hlinkfile"/>
              </a:rPr>
              <a:t>https://ridjam.deviantart.com/gallery/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48" y="1210227"/>
            <a:ext cx="477401" cy="5199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3" y="1862845"/>
            <a:ext cx="396508" cy="365669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661" y="1097226"/>
            <a:ext cx="5740241" cy="466354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961" y="1153092"/>
            <a:ext cx="2263212" cy="22797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4961" y="3585806"/>
            <a:ext cx="2263212" cy="16302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4961" y="5300514"/>
            <a:ext cx="2263212" cy="13909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6024</Words>
  <Application>WPS Presentation</Application>
  <PresentationFormat>Widescreen</PresentationFormat>
  <Paragraphs>314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Arial</vt:lpstr>
      <vt:lpstr>SimSun</vt:lpstr>
      <vt:lpstr>Wingdings</vt:lpstr>
      <vt:lpstr>Microsoft YaHei</vt:lpstr>
      <vt:lpstr/>
      <vt:lpstr>Arial Unicode MS</vt:lpstr>
      <vt:lpstr>Calibri</vt:lpstr>
      <vt:lpstr>Kelson Sans</vt:lpstr>
      <vt:lpstr>Default Design</vt:lpstr>
      <vt:lpstr>Workshop Inkscape 2017</vt:lpstr>
      <vt:lpstr>Apakah Laptop + Mouse  sudah ada?  Inkscape sudah terinstal?</vt:lpstr>
      <vt:lpstr>Siapa saya?</vt:lpstr>
      <vt:lpstr>PowerPoint 演示文稿</vt:lpstr>
      <vt:lpstr>Mengapa Inkscape?</vt:lpstr>
      <vt:lpstr>Tapi kan ada cracknya (bajakan) ?</vt:lpstr>
      <vt:lpstr>Apa software gratisan mumpuni?</vt:lpstr>
      <vt:lpstr>Apa software gratisan mumpuni? Ini lho karya pengguna Inkscape</vt:lpstr>
      <vt:lpstr>Salah satu Master Inkscape-nya Indonesia</vt:lpstr>
      <vt:lpstr>Yuk  kita  mulai!</vt:lpstr>
      <vt:lpstr>Vector vs Bitmap</vt:lpstr>
      <vt:lpstr>Vector vs Bitmap</vt:lpstr>
      <vt:lpstr>Antarmuka Inkscape</vt:lpstr>
      <vt:lpstr>Kontrol Antarmuka</vt:lpstr>
      <vt:lpstr>Membuat objek sederhana : persegi</vt:lpstr>
      <vt:lpstr>Membuat objek sederhana : lingkaran</vt:lpstr>
      <vt:lpstr>Membuat objek sederhana : bintang-x dan segi-x</vt:lpstr>
      <vt:lpstr>Membuat objek sederhana : text</vt:lpstr>
      <vt:lpstr>Kontrol objek</vt:lpstr>
      <vt:lpstr>Ekspor gambar ke .png</vt:lpstr>
      <vt:lpstr>Tugas :)</vt:lpstr>
      <vt:lpstr>Deskripsi tugas bikin kartu nama</vt:lpstr>
      <vt:lpstr>Siapkan ukuran dokumen &amp; snapping</vt:lpstr>
      <vt:lpstr>Impor gambar</vt:lpstr>
      <vt:lpstr>Contoh hasil kartu nama</vt:lpstr>
      <vt:lpstr>Referensi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Inkscape 2017</dc:title>
  <dc:creator>superpikar</dc:creator>
  <cp:lastModifiedBy>superpikar</cp:lastModifiedBy>
  <cp:revision>119</cp:revision>
  <dcterms:created xsi:type="dcterms:W3CDTF">2017-11-11T10:54:00Z</dcterms:created>
  <dcterms:modified xsi:type="dcterms:W3CDTF">2017-12-02T12:08:31Z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2057-10.2.0.5978</vt:lpwstr>
  </property>
</Properties>
</file>